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70" r:id="rId3"/>
    <p:sldId id="257" r:id="rId4"/>
    <p:sldId id="266" r:id="rId5"/>
    <p:sldId id="267" r:id="rId6"/>
    <p:sldId id="268" r:id="rId7"/>
  </p:sldIdLst>
  <p:sldSz cx="14630400" cy="8229600"/>
  <p:notesSz cx="8229600" cy="14630400"/>
  <p:embeddedFontLst>
    <p:embeddedFont>
      <p:font typeface="Barlow" panose="00000500000000000000" pitchFamily="2" charset="0"/>
      <p:regular r:id="rId9"/>
      <p:bold r:id="rId10"/>
    </p:embeddedFont>
    <p:embeddedFont>
      <p:font typeface="Barlow Medium" panose="00000600000000000000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5726" autoAdjust="0"/>
  </p:normalViewPr>
  <p:slideViewPr>
    <p:cSldViewPr snapToGrid="0" snapToObjects="1">
      <p:cViewPr varScale="1">
        <p:scale>
          <a:sx n="77" d="100"/>
          <a:sy n="77" d="100"/>
        </p:scale>
        <p:origin x="22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999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3F555-3E6F-6F2D-DB61-140ECA022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981543-AAEE-3D35-3C60-8373371A51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173624-0F2C-7840-CB68-D31D085E96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2F38EE-CDD8-653E-EA81-D3253E4573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524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36213-2DFE-F2AF-75D1-57E0815AD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F9B257-4E1D-FF9C-EE1C-E3F513F174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E2758F-7604-5F09-76F7-F7464D56C6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1F8B6D-C9EB-FC01-FE5F-6D0A4DF754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66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D28E2-7473-A2FF-8815-3FA85E109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66CAFF-C60A-8C79-58B9-020E71484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A43032-12D6-CD1F-AB0B-AA1F128A04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D0A95-6FDD-1A91-1EDA-D8F1BC7FD2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0658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65579-0B14-EBD0-F78C-E22CA2A97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754BAF-4D60-8704-FD29-BDDD030DF6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A5D18A-6613-B301-D7E6-206BF9C75C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F1A8B7-DADD-B9A6-4290-3EB67E2B8E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21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65128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Insurance Policy Analysis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3931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Transforming insurance operations through comprehensive Power BI analytics from 2015-2025. A unified view of policy performance, claims, and maturity forecasting.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EFE65F-C3B7-95A5-2895-B7B89F1BC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0420930-29DE-58DE-CC47-FAF44C6DB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4609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346D573D-E753-6F8C-1E69-F12BA8004516}"/>
              </a:ext>
            </a:extLst>
          </p:cNvPr>
          <p:cNvSpPr/>
          <p:nvPr/>
        </p:nvSpPr>
        <p:spPr>
          <a:xfrm>
            <a:off x="734828" y="102373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Insurance Policy Analysis</a:t>
            </a:r>
            <a:endParaRPr lang="en-US" sz="43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246C04FE-18EE-8D90-7F5B-1CBCA1E16C47}"/>
              </a:ext>
            </a:extLst>
          </p:cNvPr>
          <p:cNvSpPr/>
          <p:nvPr/>
        </p:nvSpPr>
        <p:spPr>
          <a:xfrm>
            <a:off x="734828" y="2017716"/>
            <a:ext cx="7981789" cy="3558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Hi Ravish, I hope you are doing well.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We are glad to move forward with your team on the upcoming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Insurance Project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, 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which will focus on areas such as premium management, claims processing, and payout analysis. 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Our goal is to ensure a smooth start and clear alignment between both teams.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As per our conversation please find the attached Project requirement and Calculations in the document.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Should you have any questions, do not hesitate to reach out.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Best regards,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Edward Collins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General Manager - Insurance Operations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1">
                    <a:lumMod val="75000"/>
                  </a:schemeClr>
                </a:solidFill>
              </a:rPr>
              <a:t>TruSecure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1">
                    <a:lumMod val="75000"/>
                  </a:schemeClr>
                </a:solidFill>
              </a:rPr>
              <a:t>CreDebit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 Insurance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262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898570" y="3468632"/>
            <a:ext cx="4567952" cy="547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dirty="0">
                <a:solidFill>
                  <a:schemeClr val="bg1"/>
                </a:solidFill>
              </a:rPr>
              <a:t>About </a:t>
            </a:r>
            <a:r>
              <a:rPr lang="en-US" sz="3400" dirty="0" err="1">
                <a:solidFill>
                  <a:schemeClr val="bg1"/>
                </a:solidFill>
              </a:rPr>
              <a:t>TrueSecure</a:t>
            </a:r>
            <a:r>
              <a:rPr lang="en-US" sz="340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4" name="Text 2"/>
          <p:cNvSpPr/>
          <p:nvPr/>
        </p:nvSpPr>
        <p:spPr>
          <a:xfrm>
            <a:off x="898570" y="4313583"/>
            <a:ext cx="6384965" cy="2398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TruSecure </a:t>
            </a:r>
            <a:r>
              <a:rPr lang="en-US" sz="155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CreDebit</a:t>
            </a: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Insurance provides innovative protection plans for individuals and businesses, offering credit and debit-linked coverage.</a:t>
            </a:r>
          </a:p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</a:rPr>
              <a:t>With a focus on trust, transparency, and technology. The company delivers affordable premiums, quick claim settlement, and personalized policies to ensure financial security.</a:t>
            </a:r>
            <a:endParaRPr lang="en-US" sz="15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207" y="1641121"/>
            <a:ext cx="6384965" cy="63849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CFF99-01F7-DF71-9E7C-CFAE6D9E1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9464CF-EDFF-6460-0F01-5CEACA9671FD}"/>
              </a:ext>
            </a:extLst>
          </p:cNvPr>
          <p:cNvSpPr txBox="1"/>
          <p:nvPr/>
        </p:nvSpPr>
        <p:spPr>
          <a:xfrm>
            <a:off x="178904" y="89452"/>
            <a:ext cx="3001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chemeClr val="bg1"/>
                </a:solidFill>
              </a:rPr>
              <a:t>Business Goals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A5C694-A0A5-23B2-F9CA-AC7EFCCE21FF}"/>
              </a:ext>
            </a:extLst>
          </p:cNvPr>
          <p:cNvSpPr txBox="1"/>
          <p:nvPr/>
        </p:nvSpPr>
        <p:spPr>
          <a:xfrm>
            <a:off x="178904" y="884582"/>
            <a:ext cx="10535479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This project focuses on creating an interactive Insurance Policy Analysis Dashboard in Microsoft Power BI using a dataset containing records from 2015 to 2025.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The dataset captures the complete insurance policy lifecycle, including policy creation, tenure, customer details, claims, loan information, and maturity calculations.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The goal is to provide a single, unified view of the insurance business, enabling stakeholders to track policy performance, analyze claims, forecast maturity amounts, and assess business unit contributions.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Track how different insurance policy types are performing across various customer segments.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Understand which Policy Types and which state are performing well or underperforming.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Identify top-performing policy plans and flag those with low customer uptake.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Monitor claim settlement performance and detect inefficiencies in the claims process.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Improve accountability and performance across the sales, claims, and loan servicing teams.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Automate the report refresh to ensure stakeholders always see the latest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428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553FB-3BF0-767B-B1A0-EE7741B6F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2D13FB-3F72-FFA6-A147-C634B0DA1739}"/>
              </a:ext>
            </a:extLst>
          </p:cNvPr>
          <p:cNvSpPr txBox="1"/>
          <p:nvPr/>
        </p:nvSpPr>
        <p:spPr>
          <a:xfrm>
            <a:off x="178903" y="89452"/>
            <a:ext cx="43533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chemeClr val="bg1"/>
                </a:solidFill>
              </a:rPr>
              <a:t>Data Tables &amp; Fields</a:t>
            </a:r>
            <a:endParaRPr lang="en-US" sz="3600" dirty="0">
              <a:solidFill>
                <a:schemeClr val="bg1"/>
              </a:solidFill>
            </a:endParaRPr>
          </a:p>
          <a:p>
            <a:endParaRPr 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EDF51-904E-686B-E85B-7419DE3D319F}"/>
              </a:ext>
            </a:extLst>
          </p:cNvPr>
          <p:cNvSpPr txBox="1"/>
          <p:nvPr/>
        </p:nvSpPr>
        <p:spPr>
          <a:xfrm>
            <a:off x="178904" y="815009"/>
            <a:ext cx="11678479" cy="7663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Policy Type Table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Policy Type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The category of insurance policy (e.g., Term, Whole Life, Universal).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Policy Type Code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A unique alphanumeric code assigned to each policy type for system identification and mapping.</a:t>
            </a:r>
          </a:p>
          <a:p>
            <a:r>
              <a:rPr lang="en-US" b="1" dirty="0">
                <a:solidFill>
                  <a:schemeClr val="bg1"/>
                </a:solidFill>
              </a:rPr>
              <a:t>Policy Name Table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Policy Name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The official product name of the insurance policy offered to customers (e.g., Life Growth Advantage, Smart Term Protect).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Policy Code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A unique alphanumeric identifier assigned to each policy product for system tracking, reporting, and mapping in Power BI dashboards.</a:t>
            </a:r>
          </a:p>
          <a:p>
            <a:r>
              <a:rPr lang="en-US" b="1" dirty="0">
                <a:solidFill>
                  <a:schemeClr val="bg1"/>
                </a:solidFill>
              </a:rPr>
              <a:t>Sales Agent Table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Agent Code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A unique alphanumeric identifier assigned to each sales agent for tracking sales, policies sold, and performance in the system. (e.g., AGT-3894).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Sales Agent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The name of the insurance sales agent responsible for selling policies and handling customers. (e.g., Dhanush Sarraf, Dishani Boman).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State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The geographical region or state in India where the sales agent is primarily operating and selling policies (e.g., Maharashtra, Goa, Karnataka).</a:t>
            </a:r>
          </a:p>
          <a:p>
            <a:r>
              <a:rPr lang="en-US" b="1" dirty="0">
                <a:solidFill>
                  <a:schemeClr val="bg1"/>
                </a:solidFill>
              </a:rPr>
              <a:t>Customer Detail Table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Customer ID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Unique identifier for each customer.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Policy Holder Name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Full name of the policyholder.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Gender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Gender of the customer (Male/Female/Other).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Age at Entry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Age of the customer at the time of policy purchase.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Current Age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Current age of the customer.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Occupation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Profession of the customer (e.g., Doctor, Engineer).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Smoker Status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Indicates if the customer is a smoker (Yes/No).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Medical Exam Required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Whether a medical test was required at policy issuance.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Nationality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Nationality of the customer (e.g., India).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State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State of residence of the customer.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456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C39BF-8981-A3D9-F89D-E43C651C6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B666DC-C0EC-F977-7E50-3AF1DC040A3F}"/>
              </a:ext>
            </a:extLst>
          </p:cNvPr>
          <p:cNvSpPr txBox="1"/>
          <p:nvPr/>
        </p:nvSpPr>
        <p:spPr>
          <a:xfrm>
            <a:off x="178903" y="89452"/>
            <a:ext cx="43533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chemeClr val="bg1"/>
                </a:solidFill>
              </a:rPr>
              <a:t>Data Tables &amp; Fields</a:t>
            </a:r>
            <a:endParaRPr lang="en-US" sz="3600" dirty="0">
              <a:solidFill>
                <a:schemeClr val="bg1"/>
              </a:solidFill>
            </a:endParaRPr>
          </a:p>
          <a:p>
            <a:endParaRPr lang="en-US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0D9225-D6E9-13F2-E09C-CDEC0AF5B6F8}"/>
              </a:ext>
            </a:extLst>
          </p:cNvPr>
          <p:cNvSpPr txBox="1"/>
          <p:nvPr/>
        </p:nvSpPr>
        <p:spPr>
          <a:xfrm>
            <a:off x="178904" y="815009"/>
            <a:ext cx="12036287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Insurance Policy Table 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Policy Number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Unique identifier for each policy.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Policy Status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Current status of the policy (Active, Lapsed, Closed, etc.).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Start Date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Date on which the policy started.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Last Paid Date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The last premium payment date.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Tenure (Years)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Total duration of the policy in years.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Date of Purchase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The date on which the customer bought the policy.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Customer ID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Unique identifier for the policyholder/customer.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Sum Assured / Coverage Amount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Guaranteed coverage amount offered by the policy.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Premium Amount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The recurring premium the customer must pay.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Payment Frequency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How premiums are paid (Annually, Quarterly, Monthly, etc.).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Total Premium to be Paid by End of Tenure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Total premium outflow across the policy period.</a:t>
            </a:r>
          </a:p>
          <a:p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Insurance Policy Table (Part 2)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Maturity Amount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Amount receivable at the end of policy term (if applicable).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Surrender Value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Value receivable if policy is discontinued before maturity.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Cash Value (ULIP)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The current cash value of a ULIP (if applicable).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Loan Eligible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Indicates whether the policy can be used to avail a loan (Yes/No).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Loan Amount Allowed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The maximum loan that can be availed against the policy.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Underwriting Expenses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These are the costs incurred by an insurance company to evaluate, issue, and maintain a policy.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Sales Agent Code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Code of the agent who sold the policy.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Purchase Month / Quarter / Year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Derived fields for analytics (month, quarter, year of purchase).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Policy Anniversary Date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The annual date when the policy renews.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Claim ID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Unique identifier for claim associated with the policy.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Policy Type Code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Code that indicates the type of policy.</a:t>
            </a:r>
          </a:p>
          <a:p>
            <a:pPr lvl="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Policy Code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= Code representing the product</a:t>
            </a:r>
          </a:p>
        </p:txBody>
      </p:sp>
    </p:spTree>
    <p:extLst>
      <p:ext uri="{BB962C8B-B14F-4D97-AF65-F5344CB8AC3E}">
        <p14:creationId xmlns:p14="http://schemas.microsoft.com/office/powerpoint/2010/main" val="3734593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1005</Words>
  <Application>Microsoft Office PowerPoint</Application>
  <PresentationFormat>Custom</PresentationFormat>
  <Paragraphs>79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Barlow</vt:lpstr>
      <vt:lpstr>Barlow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RAVISH KUMAR</cp:lastModifiedBy>
  <cp:revision>4</cp:revision>
  <dcterms:created xsi:type="dcterms:W3CDTF">2025-12-01T06:45:58Z</dcterms:created>
  <dcterms:modified xsi:type="dcterms:W3CDTF">2025-12-04T07:51:15Z</dcterms:modified>
</cp:coreProperties>
</file>